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110" y="6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D4112-F13C-4338-9CC6-B5AC797566C4}" type="datetimeFigureOut">
              <a:rPr lang="en-ZW" smtClean="0"/>
              <a:t>12/13/2011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440FF-5708-479B-9D5A-2A14C971A2DE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658795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D4112-F13C-4338-9CC6-B5AC797566C4}" type="datetimeFigureOut">
              <a:rPr lang="en-ZW" smtClean="0"/>
              <a:t>12/13/2011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440FF-5708-479B-9D5A-2A14C971A2DE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694934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D4112-F13C-4338-9CC6-B5AC797566C4}" type="datetimeFigureOut">
              <a:rPr lang="en-ZW" smtClean="0"/>
              <a:t>12/13/2011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440FF-5708-479B-9D5A-2A14C971A2DE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813373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D4112-F13C-4338-9CC6-B5AC797566C4}" type="datetimeFigureOut">
              <a:rPr lang="en-ZW" smtClean="0"/>
              <a:t>12/13/2011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440FF-5708-479B-9D5A-2A14C971A2DE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634188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D4112-F13C-4338-9CC6-B5AC797566C4}" type="datetimeFigureOut">
              <a:rPr lang="en-ZW" smtClean="0"/>
              <a:t>12/13/2011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440FF-5708-479B-9D5A-2A14C971A2DE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819960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D4112-F13C-4338-9CC6-B5AC797566C4}" type="datetimeFigureOut">
              <a:rPr lang="en-ZW" smtClean="0"/>
              <a:t>12/13/2011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440FF-5708-479B-9D5A-2A14C971A2DE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059396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D4112-F13C-4338-9CC6-B5AC797566C4}" type="datetimeFigureOut">
              <a:rPr lang="en-ZW" smtClean="0"/>
              <a:t>12/13/2011</a:t>
            </a:fld>
            <a:endParaRPr lang="en-ZW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440FF-5708-479B-9D5A-2A14C971A2DE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865191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D4112-F13C-4338-9CC6-B5AC797566C4}" type="datetimeFigureOut">
              <a:rPr lang="en-ZW" smtClean="0"/>
              <a:t>12/13/2011</a:t>
            </a:fld>
            <a:endParaRPr lang="en-Z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440FF-5708-479B-9D5A-2A14C971A2DE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321179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D4112-F13C-4338-9CC6-B5AC797566C4}" type="datetimeFigureOut">
              <a:rPr lang="en-ZW" smtClean="0"/>
              <a:t>12/13/2011</a:t>
            </a:fld>
            <a:endParaRPr lang="en-ZW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440FF-5708-479B-9D5A-2A14C971A2DE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645918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D4112-F13C-4338-9CC6-B5AC797566C4}" type="datetimeFigureOut">
              <a:rPr lang="en-ZW" smtClean="0"/>
              <a:t>12/13/2011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440FF-5708-479B-9D5A-2A14C971A2DE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413239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W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D4112-F13C-4338-9CC6-B5AC797566C4}" type="datetimeFigureOut">
              <a:rPr lang="en-ZW" smtClean="0"/>
              <a:t>12/13/2011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440FF-5708-479B-9D5A-2A14C971A2DE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133565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3D4112-F13C-4338-9CC6-B5AC797566C4}" type="datetimeFigureOut">
              <a:rPr lang="en-ZW" smtClean="0"/>
              <a:t>12/13/2011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440FF-5708-479B-9D5A-2A14C971A2DE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969126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Chapter 5 </a:t>
            </a:r>
            <a:br>
              <a:rPr lang="en-US" b="1" dirty="0" smtClean="0"/>
            </a:br>
            <a:r>
              <a:rPr lang="en-US" b="1" dirty="0" smtClean="0"/>
              <a:t>Section 3</a:t>
            </a:r>
            <a:br>
              <a:rPr lang="en-US" b="1" dirty="0" smtClean="0"/>
            </a:br>
            <a:r>
              <a:rPr lang="en-US" b="1" dirty="0" smtClean="0"/>
              <a:t>The Quadratic Formula</a:t>
            </a:r>
            <a:endParaRPr lang="en-ZW" b="1" dirty="0"/>
          </a:p>
        </p:txBody>
      </p:sp>
    </p:spTree>
    <p:extLst>
      <p:ext uri="{BB962C8B-B14F-4D97-AF65-F5344CB8AC3E}">
        <p14:creationId xmlns:p14="http://schemas.microsoft.com/office/powerpoint/2010/main" val="9468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4600" y="914399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ax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+bx+c=y</a:t>
            </a:r>
            <a:endParaRPr lang="en-ZW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057400"/>
            <a:ext cx="5562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The quadratic formula can be used to solve </a:t>
            </a:r>
            <a:r>
              <a:rPr lang="en-US" sz="3600" b="1" dirty="0" smtClean="0"/>
              <a:t>any</a:t>
            </a:r>
            <a:r>
              <a:rPr lang="en-US" sz="3600" dirty="0" smtClean="0"/>
              <a:t> quadratic equation.</a:t>
            </a:r>
            <a:endParaRPr lang="en-ZW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428170" y="4038600"/>
            <a:ext cx="566783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Remember  solving a quadratic means determining the values of x that make y=0</a:t>
            </a:r>
            <a:endParaRPr lang="en-ZW" sz="32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838200" y="6400800"/>
                <a:ext cx="5257799" cy="12778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smtClean="0">
                          <a:latin typeface="Cambria Math"/>
                        </a:rPr>
                        <m:t>𝑥</m:t>
                      </m:r>
                      <m:r>
                        <a:rPr lang="en-US" sz="360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6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60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3600" i="1" smtClean="0">
                              <a:latin typeface="Cambria Math"/>
                            </a:rPr>
                            <m:t>𝑏</m:t>
                          </m:r>
                          <m:r>
                            <a:rPr lang="en-US" sz="3600" i="1" smtClean="0">
                              <a:latin typeface="Cambria Math"/>
                            </a:rPr>
                            <m:t>±</m:t>
                          </m:r>
                          <m:rad>
                            <m:radPr>
                              <m:degHide m:val="on"/>
                              <m:ctrlPr>
                                <a:rPr lang="en-US" sz="360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sz="360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3600" i="1" smtClean="0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en-US" sz="360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3600" i="1" smtClean="0">
                                  <a:latin typeface="Cambria Math"/>
                                </a:rPr>
                                <m:t>−4</m:t>
                              </m:r>
                              <m:r>
                                <a:rPr lang="en-US" sz="3600" i="1" smtClean="0">
                                  <a:latin typeface="Cambria Math"/>
                                </a:rPr>
                                <m:t>𝑎𝑐</m:t>
                              </m:r>
                            </m:e>
                          </m:rad>
                        </m:num>
                        <m:den>
                          <m:r>
                            <a:rPr lang="en-US" sz="360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3600" i="1" smtClean="0">
                              <a:latin typeface="Cambria Math"/>
                            </a:rPr>
                            <m:t>𝑎</m:t>
                          </m:r>
                        </m:den>
                      </m:f>
                    </m:oMath>
                  </m:oMathPara>
                </a14:m>
                <a:endParaRPr lang="en-ZW" sz="32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6400800"/>
                <a:ext cx="5257799" cy="127785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/>
          <p:cNvGrpSpPr/>
          <p:nvPr/>
        </p:nvGrpSpPr>
        <p:grpSpPr>
          <a:xfrm>
            <a:off x="2743200" y="1237564"/>
            <a:ext cx="1028700" cy="5315636"/>
            <a:chOff x="2743200" y="1237564"/>
            <a:chExt cx="1028700" cy="5315636"/>
          </a:xfrm>
        </p:grpSpPr>
        <p:cxnSp>
          <p:nvCxnSpPr>
            <p:cNvPr id="7" name="Straight Arrow Connector 6"/>
            <p:cNvCxnSpPr/>
            <p:nvPr/>
          </p:nvCxnSpPr>
          <p:spPr>
            <a:xfrm flipH="1">
              <a:off x="2743200" y="1237564"/>
              <a:ext cx="723899" cy="531563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>
              <a:off x="3619500" y="1389964"/>
              <a:ext cx="152400" cy="508703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2743201" y="1275664"/>
            <a:ext cx="2285999" cy="6039536"/>
            <a:chOff x="2743201" y="1275664"/>
            <a:chExt cx="2285999" cy="6039536"/>
          </a:xfrm>
        </p:grpSpPr>
        <p:cxnSp>
          <p:nvCxnSpPr>
            <p:cNvPr id="10" name="Straight Arrow Connector 9"/>
            <p:cNvCxnSpPr/>
            <p:nvPr/>
          </p:nvCxnSpPr>
          <p:spPr>
            <a:xfrm>
              <a:off x="2743201" y="1275664"/>
              <a:ext cx="2285999" cy="520133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2895601" y="1428064"/>
              <a:ext cx="1142999" cy="588713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cxnSp>
        <p:nvCxnSpPr>
          <p:cNvPr id="14" name="Straight Arrow Connector 13"/>
          <p:cNvCxnSpPr/>
          <p:nvPr/>
        </p:nvCxnSpPr>
        <p:spPr>
          <a:xfrm>
            <a:off x="4267200" y="1351864"/>
            <a:ext cx="1142999" cy="51251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3255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2209800"/>
            <a:ext cx="5257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discriminant tells me how many and the type of roots. There are only 3 options.</a:t>
            </a:r>
            <a:endParaRPr lang="en-ZW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998718" y="349278"/>
                <a:ext cx="5257800" cy="16912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/>
                  <a:t>The square root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320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320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3200" i="1" smtClean="0">
                                  <a:latin typeface="Cambria Math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320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3200" i="1" smtClean="0">
                              <a:latin typeface="Cambria Math"/>
                            </a:rPr>
                            <m:t>−4</m:t>
                          </m:r>
                          <m:r>
                            <a:rPr lang="en-US" sz="3200" i="1" smtClean="0">
                              <a:latin typeface="Cambria Math"/>
                            </a:rPr>
                            <m:t>𝑎𝑐</m:t>
                          </m:r>
                        </m:e>
                      </m:rad>
                    </m:oMath>
                  </m:oMathPara>
                </a14:m>
                <a:endParaRPr lang="en-US" sz="3200" dirty="0" smtClean="0"/>
              </a:p>
              <a:p>
                <a:r>
                  <a:rPr lang="en-US" sz="3200" dirty="0"/>
                  <a:t>i</a:t>
                </a:r>
                <a:r>
                  <a:rPr lang="en-US" sz="3200" dirty="0" smtClean="0"/>
                  <a:t>s called the discriminant.</a:t>
                </a:r>
                <a:endParaRPr lang="en-ZW" sz="32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718" y="349278"/>
                <a:ext cx="5257800" cy="1691297"/>
              </a:xfrm>
              <a:prstGeom prst="rect">
                <a:avLst/>
              </a:prstGeom>
              <a:blipFill rotWithShape="1">
                <a:blip r:embed="rId2"/>
                <a:stretch>
                  <a:fillRect l="-3016" t="-4676" b="-10791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33497629"/>
                  </p:ext>
                </p:extLst>
              </p:nvPr>
            </p:nvGraphicFramePr>
            <p:xfrm>
              <a:off x="762000" y="4495800"/>
              <a:ext cx="5753100" cy="207264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876550"/>
                    <a:gridCol w="287655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800" dirty="0" smtClean="0"/>
                            <a:t>Discriminant</a:t>
                          </a:r>
                          <a:endParaRPr lang="en-ZW" sz="28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800" dirty="0" smtClean="0"/>
                            <a:t>Solutions</a:t>
                          </a:r>
                          <a:endParaRPr lang="en-ZW" sz="28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800" i="1" smtClean="0">
                                      <a:solidFill>
                                        <a:srgbClr val="00B05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i="1" smtClean="0">
                                      <a:solidFill>
                                        <a:srgbClr val="00B050"/>
                                      </a:solidFill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en-US" sz="2800" i="1" smtClean="0">
                                      <a:solidFill>
                                        <a:srgbClr val="00B050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80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−4</m:t>
                              </m:r>
                              <m:r>
                                <a:rPr lang="en-US" sz="280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𝑎𝑐</m:t>
                              </m:r>
                            </m:oMath>
                          </a14:m>
                          <a:r>
                            <a:rPr lang="en-ZW" sz="2800" dirty="0" smtClean="0">
                              <a:solidFill>
                                <a:srgbClr val="00B050"/>
                              </a:solidFill>
                            </a:rPr>
                            <a:t> &lt; </a:t>
                          </a:r>
                          <a:r>
                            <a:rPr lang="en-ZW" sz="2800" dirty="0" smtClean="0">
                              <a:solidFill>
                                <a:srgbClr val="00B050"/>
                              </a:solidFill>
                            </a:rPr>
                            <a:t>0</a:t>
                          </a:r>
                          <a:endParaRPr lang="en-ZW" sz="2800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800" dirty="0" smtClean="0">
                              <a:solidFill>
                                <a:srgbClr val="00B050"/>
                              </a:solidFill>
                            </a:rPr>
                            <a:t>2 imaginary roots</a:t>
                          </a:r>
                          <a:r>
                            <a:rPr lang="en-US" sz="2800" baseline="0" dirty="0" smtClean="0">
                              <a:solidFill>
                                <a:srgbClr val="00B050"/>
                              </a:solidFill>
                            </a:rPr>
                            <a:t> </a:t>
                          </a:r>
                          <a:endParaRPr lang="en-ZW" sz="2800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80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en-US" sz="280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80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−4</m:t>
                              </m:r>
                              <m:r>
                                <a:rPr lang="en-US" sz="280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𝑎𝑐</m:t>
                              </m:r>
                            </m:oMath>
                          </a14:m>
                          <a:r>
                            <a:rPr lang="en-ZW" sz="2800" dirty="0" smtClean="0">
                              <a:solidFill>
                                <a:srgbClr val="7030A0"/>
                              </a:solidFill>
                            </a:rPr>
                            <a:t> </a:t>
                          </a:r>
                          <a:r>
                            <a:rPr lang="en-ZW" sz="2800" dirty="0" smtClean="0">
                              <a:solidFill>
                                <a:srgbClr val="7030A0"/>
                              </a:solidFill>
                            </a:rPr>
                            <a:t>&gt; </a:t>
                          </a:r>
                          <a:r>
                            <a:rPr lang="en-ZW" sz="2800" dirty="0" smtClean="0">
                              <a:solidFill>
                                <a:srgbClr val="7030A0"/>
                              </a:solidFill>
                            </a:rPr>
                            <a:t>0</a:t>
                          </a:r>
                          <a:endParaRPr lang="en-ZW" sz="2800" dirty="0">
                            <a:solidFill>
                              <a:srgbClr val="7030A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800" dirty="0" smtClean="0">
                              <a:solidFill>
                                <a:srgbClr val="7030A0"/>
                              </a:solidFill>
                            </a:rPr>
                            <a:t>2 real roots</a:t>
                          </a:r>
                          <a:endParaRPr lang="en-ZW" sz="2800" dirty="0">
                            <a:solidFill>
                              <a:srgbClr val="7030A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80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en-US" sz="280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−4</m:t>
                              </m:r>
                              <m: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𝑎𝑐</m:t>
                              </m:r>
                            </m:oMath>
                          </a14:m>
                          <a:r>
                            <a:rPr lang="en-ZW" sz="2800" dirty="0" smtClean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en-ZW" sz="2800" dirty="0" smtClean="0"/>
                            <a:t>= 0</a:t>
                          </a:r>
                          <a:endParaRPr lang="en-ZW" sz="28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dirty="0" smtClean="0"/>
                            <a:t>1 real root</a:t>
                          </a:r>
                          <a:endParaRPr lang="en-ZW" sz="2800" dirty="0" smtClean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33497629"/>
                  </p:ext>
                </p:extLst>
              </p:nvPr>
            </p:nvGraphicFramePr>
            <p:xfrm>
              <a:off x="762000" y="4495800"/>
              <a:ext cx="5753100" cy="207264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876550"/>
                    <a:gridCol w="2876550"/>
                  </a:tblGrid>
                  <a:tr h="5181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800" dirty="0" smtClean="0"/>
                            <a:t>Discriminant</a:t>
                          </a:r>
                          <a:endParaRPr lang="en-ZW" sz="28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800" dirty="0" smtClean="0"/>
                            <a:t>Solutions</a:t>
                          </a:r>
                          <a:endParaRPr lang="en-ZW" sz="28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181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t="-110588" r="-100000" b="-2329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800" dirty="0" smtClean="0">
                              <a:solidFill>
                                <a:srgbClr val="00B050"/>
                              </a:solidFill>
                            </a:rPr>
                            <a:t>2 imaginary roots</a:t>
                          </a:r>
                          <a:r>
                            <a:rPr lang="en-US" sz="2800" baseline="0" dirty="0" smtClean="0">
                              <a:solidFill>
                                <a:srgbClr val="00B050"/>
                              </a:solidFill>
                            </a:rPr>
                            <a:t> </a:t>
                          </a:r>
                          <a:endParaRPr lang="en-ZW" sz="2800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181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t="-210588" r="-100000" b="-1329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800" dirty="0" smtClean="0">
                              <a:solidFill>
                                <a:srgbClr val="7030A0"/>
                              </a:solidFill>
                            </a:rPr>
                            <a:t>2 real roots</a:t>
                          </a:r>
                          <a:endParaRPr lang="en-ZW" sz="2800" dirty="0">
                            <a:solidFill>
                              <a:srgbClr val="7030A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181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t="-310588" r="-100000" b="-329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dirty="0" smtClean="0"/>
                            <a:t>1 real root</a:t>
                          </a:r>
                          <a:endParaRPr lang="en-ZW" sz="2800" dirty="0" smtClean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519568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685799"/>
            <a:ext cx="5257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Once the values of x (m and n) are known using the quadratic formula, they can be used to write the quadratic equation in factored form: </a:t>
            </a:r>
            <a:endParaRPr lang="en-ZW" sz="3200" dirty="0"/>
          </a:p>
        </p:txBody>
      </p:sp>
      <p:sp>
        <p:nvSpPr>
          <p:cNvPr id="4" name="Rectangle 3"/>
          <p:cNvSpPr/>
          <p:nvPr/>
        </p:nvSpPr>
        <p:spPr>
          <a:xfrm>
            <a:off x="1844651" y="5435600"/>
            <a:ext cx="27334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/>
              <a:t>y</a:t>
            </a:r>
            <a:r>
              <a:rPr lang="en-US" sz="4000" dirty="0" smtClean="0"/>
              <a:t>=(x-m)(x-n)</a:t>
            </a:r>
            <a:endParaRPr lang="en-ZW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43975" y="3733800"/>
                <a:ext cx="3223125" cy="10052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 smtClean="0"/>
                  <a:t>m</a:t>
                </a:r>
                <a14:m>
                  <m:oMath xmlns:m="http://schemas.openxmlformats.org/officeDocument/2006/math">
                    <m:r>
                      <a:rPr lang="en-US" sz="360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36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3600" i="1" smtClean="0">
                            <a:latin typeface="Cambria Math"/>
                          </a:rPr>
                          <m:t>−</m:t>
                        </m:r>
                        <m:r>
                          <a:rPr lang="en-US" sz="3600" i="1" smtClean="0">
                            <a:latin typeface="Cambria Math"/>
                          </a:rPr>
                          <m:t>𝑏</m:t>
                        </m:r>
                        <m:r>
                          <a:rPr lang="en-US" sz="3600" b="0" i="1" smtClean="0">
                            <a:latin typeface="Cambria Math"/>
                          </a:rPr>
                          <m:t>+</m:t>
                        </m:r>
                        <m:rad>
                          <m:radPr>
                            <m:degHide m:val="on"/>
                            <m:ctrlPr>
                              <a:rPr lang="en-US" sz="360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sz="360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3600" i="1" smtClean="0">
                                    <a:latin typeface="Cambria Math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en-US" sz="360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3600" i="1" smtClean="0">
                                <a:latin typeface="Cambria Math"/>
                              </a:rPr>
                              <m:t>−4</m:t>
                            </m:r>
                            <m:r>
                              <a:rPr lang="en-US" sz="3600" i="1" smtClean="0">
                                <a:latin typeface="Cambria Math"/>
                              </a:rPr>
                              <m:t>𝑎𝑐</m:t>
                            </m:r>
                          </m:e>
                        </m:rad>
                      </m:num>
                      <m:den>
                        <m:r>
                          <a:rPr lang="en-US" sz="3600" i="1" smtClean="0">
                            <a:latin typeface="Cambria Math"/>
                          </a:rPr>
                          <m:t>2</m:t>
                        </m:r>
                        <m:r>
                          <a:rPr lang="en-US" sz="3600" i="1" smtClean="0">
                            <a:latin typeface="Cambria Math"/>
                          </a:rPr>
                          <m:t>𝑎</m:t>
                        </m:r>
                      </m:den>
                    </m:f>
                  </m:oMath>
                </a14:m>
                <a:endParaRPr lang="en-ZW" sz="32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975" y="3733800"/>
                <a:ext cx="3223125" cy="1005212"/>
              </a:xfrm>
              <a:prstGeom prst="rect">
                <a:avLst/>
              </a:prstGeom>
              <a:blipFill rotWithShape="1">
                <a:blip r:embed="rId2"/>
                <a:stretch>
                  <a:fillRect l="-5671" b="-10976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627618" y="3759200"/>
                <a:ext cx="3223125" cy="10052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 smtClean="0"/>
                  <a:t>n</a:t>
                </a:r>
                <a14:m>
                  <m:oMath xmlns:m="http://schemas.openxmlformats.org/officeDocument/2006/math">
                    <m:r>
                      <a:rPr lang="en-US" sz="360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36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3600" i="1" smtClean="0">
                            <a:latin typeface="Cambria Math"/>
                          </a:rPr>
                          <m:t>−</m:t>
                        </m:r>
                        <m:r>
                          <a:rPr lang="en-US" sz="3600" i="1" smtClean="0">
                            <a:latin typeface="Cambria Math"/>
                          </a:rPr>
                          <m:t>𝑏</m:t>
                        </m:r>
                        <m:r>
                          <a:rPr lang="en-US" sz="3600" b="0" i="1" smtClean="0">
                            <a:latin typeface="Cambria Math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sz="360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sz="360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3600" i="1" smtClean="0">
                                    <a:latin typeface="Cambria Math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en-US" sz="360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3600" i="1" smtClean="0">
                                <a:latin typeface="Cambria Math"/>
                              </a:rPr>
                              <m:t>−4</m:t>
                            </m:r>
                            <m:r>
                              <a:rPr lang="en-US" sz="3600" i="1" smtClean="0">
                                <a:latin typeface="Cambria Math"/>
                              </a:rPr>
                              <m:t>𝑎𝑐</m:t>
                            </m:r>
                          </m:e>
                        </m:rad>
                      </m:num>
                      <m:den>
                        <m:r>
                          <a:rPr lang="en-US" sz="3600" i="1" smtClean="0">
                            <a:latin typeface="Cambria Math"/>
                          </a:rPr>
                          <m:t>2</m:t>
                        </m:r>
                        <m:r>
                          <a:rPr lang="en-US" sz="3600" i="1" smtClean="0">
                            <a:latin typeface="Cambria Math"/>
                          </a:rPr>
                          <m:t>𝑎</m:t>
                        </m:r>
                      </m:den>
                    </m:f>
                  </m:oMath>
                </a14:m>
                <a:endParaRPr lang="en-ZW" sz="32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7618" y="3759200"/>
                <a:ext cx="3223125" cy="1005212"/>
              </a:xfrm>
              <a:prstGeom prst="rect">
                <a:avLst/>
              </a:prstGeom>
              <a:blipFill rotWithShape="1">
                <a:blip r:embed="rId3"/>
                <a:stretch>
                  <a:fillRect l="-5671" b="-10909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3508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591233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x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-x-1=y</a:t>
            </a:r>
            <a:endParaRPr lang="en-ZW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514600" y="275473"/>
                <a:ext cx="4343400" cy="12778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smtClean="0">
                          <a:latin typeface="Cambria Math"/>
                        </a:rPr>
                        <m:t>𝑥</m:t>
                      </m:r>
                      <m:r>
                        <a:rPr lang="en-US" sz="360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6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60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3600" i="1" smtClean="0">
                              <a:latin typeface="Cambria Math"/>
                            </a:rPr>
                            <m:t>𝑏</m:t>
                          </m:r>
                          <m:r>
                            <a:rPr lang="en-US" sz="3600" i="1" smtClean="0">
                              <a:latin typeface="Cambria Math"/>
                            </a:rPr>
                            <m:t>±</m:t>
                          </m:r>
                          <m:rad>
                            <m:radPr>
                              <m:degHide m:val="on"/>
                              <m:ctrlPr>
                                <a:rPr lang="en-US" sz="360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sz="360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3600" i="1" smtClean="0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en-US" sz="360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3600" i="1" smtClean="0">
                                  <a:latin typeface="Cambria Math"/>
                                </a:rPr>
                                <m:t>−4</m:t>
                              </m:r>
                              <m:r>
                                <a:rPr lang="en-US" sz="3600" i="1" smtClean="0">
                                  <a:latin typeface="Cambria Math"/>
                                </a:rPr>
                                <m:t>𝑎𝑐</m:t>
                              </m:r>
                            </m:e>
                          </m:rad>
                        </m:num>
                        <m:den>
                          <m:r>
                            <a:rPr lang="en-US" sz="360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3600" i="1" smtClean="0">
                              <a:latin typeface="Cambria Math"/>
                            </a:rPr>
                            <m:t>𝑎</m:t>
                          </m:r>
                        </m:den>
                      </m:f>
                    </m:oMath>
                  </m:oMathPara>
                </a14:m>
                <a:endParaRPr lang="en-ZW" sz="32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4600" y="275473"/>
                <a:ext cx="4343400" cy="127785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52400" y="1828800"/>
                <a:ext cx="6019800" cy="12472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latin typeface="Cambria Math"/>
                        </a:rPr>
                        <m:t>𝑥</m:t>
                      </m:r>
                      <m:r>
                        <a:rPr lang="en-US" sz="320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3200" b="0" i="1" smtClean="0">
                              <a:latin typeface="Cambria Math"/>
                            </a:rPr>
                            <m:t>(−1)</m:t>
                          </m:r>
                          <m:r>
                            <a:rPr lang="en-US" sz="3200" i="1" smtClean="0">
                              <a:latin typeface="Cambria Math"/>
                            </a:rPr>
                            <m:t>±</m:t>
                          </m:r>
                          <m:rad>
                            <m:radPr>
                              <m:degHide m:val="on"/>
                              <m:ctrlPr>
                                <a:rPr lang="en-US" sz="320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sz="320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3200" b="0" i="1" smtClean="0">
                                      <a:latin typeface="Cambria Math"/>
                                    </a:rPr>
                                    <m:t>(−1)</m:t>
                                  </m:r>
                                </m:e>
                                <m:sup>
                                  <m:r>
                                    <a:rPr lang="en-US" sz="320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3200" i="1" smtClean="0">
                                  <a:latin typeface="Cambria Math"/>
                                </a:rPr>
                                <m:t>−4</m:t>
                              </m:r>
                              <m:r>
                                <a:rPr lang="en-US" sz="3200" b="0" i="1" smtClean="0">
                                  <a:latin typeface="Cambria Math"/>
                                </a:rPr>
                                <m:t>(1)(−1)</m:t>
                              </m:r>
                            </m:e>
                          </m:rad>
                        </m:num>
                        <m:den>
                          <m:r>
                            <a:rPr lang="en-US" sz="320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3200" b="0" i="1" smtClean="0">
                              <a:latin typeface="Cambria Math"/>
                            </a:rPr>
                            <m:t>(1)</m:t>
                          </m:r>
                        </m:den>
                      </m:f>
                    </m:oMath>
                  </m:oMathPara>
                </a14:m>
                <a:endParaRPr lang="en-ZW" sz="32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1828800"/>
                <a:ext cx="6019800" cy="124726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304800" y="3235722"/>
                <a:ext cx="6019800" cy="11210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latin typeface="Cambria Math"/>
                        </a:rPr>
                        <m:t>𝑥</m:t>
                      </m:r>
                      <m:r>
                        <a:rPr lang="en-US" sz="320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/>
                            </a:rPr>
                            <m:t>1</m:t>
                          </m:r>
                          <m:r>
                            <a:rPr lang="en-US" sz="3200" i="1" smtClean="0">
                              <a:latin typeface="Cambria Math"/>
                            </a:rPr>
                            <m:t>±</m:t>
                          </m:r>
                          <m:rad>
                            <m:radPr>
                              <m:degHide m:val="on"/>
                              <m:ctrlPr>
                                <a:rPr lang="en-US" sz="320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3200" i="1" smtClean="0">
                                  <a:latin typeface="Cambria Math"/>
                                </a:rPr>
                                <m:t>1</m:t>
                              </m:r>
                              <m:r>
                                <a:rPr lang="en-US" sz="3200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3200" i="1" smtClean="0">
                                  <a:latin typeface="Cambria Math"/>
                                </a:rPr>
                                <m:t>4</m:t>
                              </m:r>
                            </m:e>
                          </m:rad>
                        </m:num>
                        <m:den>
                          <m:r>
                            <a:rPr lang="en-US" sz="320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ZW" sz="32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3235722"/>
                <a:ext cx="6019800" cy="112101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/>
          <p:cNvGrpSpPr/>
          <p:nvPr/>
        </p:nvGrpSpPr>
        <p:grpSpPr>
          <a:xfrm>
            <a:off x="208643" y="4495800"/>
            <a:ext cx="4942511" cy="1147943"/>
            <a:chOff x="208643" y="4495800"/>
            <a:chExt cx="4942511" cy="114794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208643" y="4495800"/>
                  <a:ext cx="2305957" cy="11479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3200" i="1" smtClean="0">
                            <a:latin typeface="Cambria Math"/>
                          </a:rPr>
                          <m:t>𝑥</m:t>
                        </m:r>
                        <m:r>
                          <a:rPr lang="en-US" sz="3200" i="1" smtClean="0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US" sz="320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3200" b="0" i="1" smtClean="0">
                                <a:latin typeface="Cambria Math"/>
                              </a:rPr>
                              <m:t>1+</m:t>
                            </m:r>
                            <m:rad>
                              <m:radPr>
                                <m:degHide m:val="on"/>
                                <m:ctrlPr>
                                  <a:rPr lang="en-US" sz="3200" i="1" smtClean="0"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3200" b="0" i="1" smtClean="0">
                                    <a:latin typeface="Cambria Math"/>
                                  </a:rPr>
                                  <m:t>5</m:t>
                                </m:r>
                              </m:e>
                            </m:rad>
                          </m:num>
                          <m:den>
                            <m:r>
                              <a:rPr lang="en-US" sz="320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en-ZW" sz="3200" dirty="0"/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8643" y="4495800"/>
                  <a:ext cx="2305957" cy="1147943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ZW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Rectangle 5"/>
                <p:cNvSpPr/>
                <p:nvPr/>
              </p:nvSpPr>
              <p:spPr>
                <a:xfrm>
                  <a:off x="2895600" y="4495800"/>
                  <a:ext cx="2255554" cy="113011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3200" i="1" smtClean="0">
                            <a:latin typeface="Cambria Math"/>
                          </a:rPr>
                          <m:t>𝑥</m:t>
                        </m:r>
                        <m:r>
                          <a:rPr lang="en-US" sz="3200" i="1" smtClean="0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US" sz="320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3200" b="0" i="1" smtClean="0">
                                <a:latin typeface="Cambria Math"/>
                              </a:rPr>
                              <m:t>1−</m:t>
                            </m:r>
                            <m:rad>
                              <m:radPr>
                                <m:degHide m:val="on"/>
                                <m:ctrlPr>
                                  <a:rPr lang="en-US" sz="3200" i="1" smtClean="0"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3200" b="0" i="1" smtClean="0">
                                    <a:latin typeface="Cambria Math"/>
                                  </a:rPr>
                                  <m:t>5</m:t>
                                </m:r>
                              </m:e>
                            </m:rad>
                          </m:num>
                          <m:den>
                            <m:r>
                              <a:rPr lang="en-US" sz="320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en-ZW" sz="3200" dirty="0"/>
                </a:p>
              </p:txBody>
            </p:sp>
          </mc:Choice>
          <mc:Fallback xmlns="">
            <p:sp>
              <p:nvSpPr>
                <p:cNvPr id="6" name="Rectangle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95600" y="4495800"/>
                  <a:ext cx="2255554" cy="1130118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ZW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784726" y="6172200"/>
                <a:ext cx="3682675" cy="97731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3600" dirty="0"/>
                  <a:t>y</a:t>
                </a:r>
                <a:r>
                  <a:rPr lang="en-US" sz="3600" dirty="0" smtClean="0"/>
                  <a:t>=(x-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3600" b="0" i="1" smtClean="0">
                            <a:latin typeface="Cambria Math"/>
                          </a:rPr>
                          <m:t>1+</m:t>
                        </m:r>
                        <m:rad>
                          <m:radPr>
                            <m:degHide m:val="on"/>
                            <m:ctrlPr>
                              <a:rPr lang="en-US" sz="360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3600" b="0" i="1" smtClean="0">
                                <a:latin typeface="Cambria Math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sz="360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3600" dirty="0" smtClean="0"/>
                  <a:t>)(x-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3600" b="0" i="1" smtClean="0">
                            <a:latin typeface="Cambria Math"/>
                          </a:rPr>
                          <m:t>1−</m:t>
                        </m:r>
                        <m:rad>
                          <m:radPr>
                            <m:degHide m:val="on"/>
                            <m:ctrlPr>
                              <a:rPr lang="en-US" sz="360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3600" b="0" i="1" smtClean="0">
                                <a:latin typeface="Cambria Math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sz="360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3600" dirty="0" smtClean="0"/>
                  <a:t>)</a:t>
                </a:r>
                <a:endParaRPr lang="en-ZW" sz="3600" dirty="0"/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726" y="6172200"/>
                <a:ext cx="3682675" cy="977319"/>
              </a:xfrm>
              <a:prstGeom prst="rect">
                <a:avLst/>
              </a:prstGeom>
              <a:blipFill rotWithShape="1">
                <a:blip r:embed="rId7"/>
                <a:stretch>
                  <a:fillRect l="-5132" r="-3974" b="-11250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4798397" y="5486400"/>
            <a:ext cx="1899302" cy="10772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3200" dirty="0" smtClean="0"/>
              <a:t>5 &gt; 0</a:t>
            </a:r>
          </a:p>
          <a:p>
            <a:r>
              <a:rPr lang="en-US" sz="3200" dirty="0" smtClean="0"/>
              <a:t>2 real </a:t>
            </a:r>
            <a:r>
              <a:rPr lang="en-US" sz="3200" dirty="0" err="1" smtClean="0"/>
              <a:t>soln</a:t>
            </a:r>
            <a:endParaRPr lang="en-ZW" sz="3200" dirty="0"/>
          </a:p>
        </p:txBody>
      </p:sp>
    </p:spTree>
    <p:extLst>
      <p:ext uri="{BB962C8B-B14F-4D97-AF65-F5344CB8AC3E}">
        <p14:creationId xmlns:p14="http://schemas.microsoft.com/office/powerpoint/2010/main" val="2135305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  <p:bldP spid="15" grpId="0"/>
      <p:bldP spid="19" grpId="0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8643" y="38100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x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-2x+1=y</a:t>
            </a:r>
            <a:endParaRPr lang="en-ZW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514600" y="275473"/>
                <a:ext cx="4343400" cy="12778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smtClean="0">
                          <a:latin typeface="Cambria Math"/>
                        </a:rPr>
                        <m:t>𝑥</m:t>
                      </m:r>
                      <m:r>
                        <a:rPr lang="en-US" sz="360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6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60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3600" i="1" smtClean="0">
                              <a:latin typeface="Cambria Math"/>
                            </a:rPr>
                            <m:t>𝑏</m:t>
                          </m:r>
                          <m:r>
                            <a:rPr lang="en-US" sz="3600" i="1" smtClean="0">
                              <a:latin typeface="Cambria Math"/>
                            </a:rPr>
                            <m:t>±</m:t>
                          </m:r>
                          <m:rad>
                            <m:radPr>
                              <m:degHide m:val="on"/>
                              <m:ctrlPr>
                                <a:rPr lang="en-US" sz="360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sz="360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3600" i="1" smtClean="0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en-US" sz="360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3600" i="1" smtClean="0">
                                  <a:latin typeface="Cambria Math"/>
                                </a:rPr>
                                <m:t>−4</m:t>
                              </m:r>
                              <m:r>
                                <a:rPr lang="en-US" sz="3600" i="1" smtClean="0">
                                  <a:latin typeface="Cambria Math"/>
                                </a:rPr>
                                <m:t>𝑎𝑐</m:t>
                              </m:r>
                            </m:e>
                          </m:rad>
                        </m:num>
                        <m:den>
                          <m:r>
                            <a:rPr lang="en-US" sz="360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3600" i="1" smtClean="0">
                              <a:latin typeface="Cambria Math"/>
                            </a:rPr>
                            <m:t>𝑎</m:t>
                          </m:r>
                        </m:den>
                      </m:f>
                    </m:oMath>
                  </m:oMathPara>
                </a14:m>
                <a:endParaRPr lang="en-ZW" sz="32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4600" y="275473"/>
                <a:ext cx="4343400" cy="127785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52400" y="1828800"/>
                <a:ext cx="6019800" cy="12472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latin typeface="Cambria Math"/>
                        </a:rPr>
                        <m:t>𝑥</m:t>
                      </m:r>
                      <m:r>
                        <a:rPr lang="en-US" sz="320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3200" b="0" i="1" smtClean="0">
                              <a:latin typeface="Cambria Math"/>
                            </a:rPr>
                            <m:t>(−2)</m:t>
                          </m:r>
                          <m:r>
                            <a:rPr lang="en-US" sz="3200" i="1" smtClean="0">
                              <a:latin typeface="Cambria Math"/>
                            </a:rPr>
                            <m:t>±</m:t>
                          </m:r>
                          <m:rad>
                            <m:radPr>
                              <m:degHide m:val="on"/>
                              <m:ctrlPr>
                                <a:rPr lang="en-US" sz="320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sz="320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3200" b="0" i="1" smtClean="0">
                                      <a:latin typeface="Cambria Math"/>
                                    </a:rPr>
                                    <m:t>(−2)</m:t>
                                  </m:r>
                                </m:e>
                                <m:sup>
                                  <m:r>
                                    <a:rPr lang="en-US" sz="320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3200" i="1" smtClean="0">
                                  <a:latin typeface="Cambria Math"/>
                                </a:rPr>
                                <m:t>−4</m:t>
                              </m:r>
                              <m:r>
                                <a:rPr lang="en-US" sz="3200" b="0" i="1" smtClean="0">
                                  <a:latin typeface="Cambria Math"/>
                                </a:rPr>
                                <m:t>(1)(1)</m:t>
                              </m:r>
                            </m:e>
                          </m:rad>
                        </m:num>
                        <m:den>
                          <m:r>
                            <a:rPr lang="en-US" sz="320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3200" b="0" i="1" smtClean="0">
                              <a:latin typeface="Cambria Math"/>
                            </a:rPr>
                            <m:t>(1)</m:t>
                          </m:r>
                        </m:den>
                      </m:f>
                    </m:oMath>
                  </m:oMathPara>
                </a14:m>
                <a:endParaRPr lang="en-ZW" sz="32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1828800"/>
                <a:ext cx="6019800" cy="124726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304800" y="3235722"/>
                <a:ext cx="6019800" cy="11210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latin typeface="Cambria Math"/>
                        </a:rPr>
                        <m:t>𝑥</m:t>
                      </m:r>
                      <m:r>
                        <a:rPr lang="en-US" sz="320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3200" i="1" smtClean="0">
                              <a:latin typeface="Cambria Math"/>
                            </a:rPr>
                            <m:t>±</m:t>
                          </m:r>
                          <m:rad>
                            <m:radPr>
                              <m:degHide m:val="on"/>
                              <m:ctrlPr>
                                <a:rPr lang="en-US" sz="320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3200" b="0" i="1" smtClean="0">
                                  <a:latin typeface="Cambria Math"/>
                                </a:rPr>
                                <m:t>4−</m:t>
                              </m:r>
                              <m:r>
                                <a:rPr lang="en-US" sz="3200" i="1" smtClean="0">
                                  <a:latin typeface="Cambria Math"/>
                                </a:rPr>
                                <m:t>4</m:t>
                              </m:r>
                            </m:e>
                          </m:rad>
                        </m:num>
                        <m:den>
                          <m:r>
                            <a:rPr lang="en-US" sz="320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ZW" sz="3200" dirty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3235722"/>
                <a:ext cx="6019800" cy="112101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208643" y="4495800"/>
                <a:ext cx="2305957" cy="1147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200" i="1" smtClean="0">
                          <a:latin typeface="Cambria Math"/>
                        </a:rPr>
                        <m:t>𝑥</m:t>
                      </m:r>
                      <m:r>
                        <a:rPr lang="en-US" sz="320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3200" i="1" smtClean="0">
                              <a:latin typeface="Cambria Math"/>
                            </a:rPr>
                            <m:t>±</m:t>
                          </m:r>
                          <m:rad>
                            <m:radPr>
                              <m:degHide m:val="on"/>
                              <m:ctrlPr>
                                <a:rPr lang="en-US" sz="320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3200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rad>
                        </m:num>
                        <m:den>
                          <m:r>
                            <a:rPr lang="en-US" sz="320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ZW" sz="3200" dirty="0"/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643" y="4495800"/>
                <a:ext cx="2305957" cy="114794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/>
              <p:cNvSpPr/>
              <p:nvPr/>
            </p:nvSpPr>
            <p:spPr>
              <a:xfrm>
                <a:off x="1981200" y="6219371"/>
                <a:ext cx="1720343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3600" dirty="0" smtClean="0"/>
                  <a:t>y=(x-</a:t>
                </a:r>
                <a14:m>
                  <m:oMath xmlns:m="http://schemas.openxmlformats.org/officeDocument/2006/math">
                    <m:r>
                      <a:rPr lang="en-US" sz="3600" i="1" smtClean="0">
                        <a:latin typeface="Cambria Math"/>
                      </a:rPr>
                      <m:t>1</m:t>
                    </m:r>
                    <m:r>
                      <a:rPr lang="en-US" sz="3600" b="0" i="0" smtClean="0">
                        <a:latin typeface="Cambria Math"/>
                      </a:rPr>
                      <m:t>)</m:t>
                    </m:r>
                    <m:r>
                      <a:rPr lang="en-US" sz="3600" b="0" i="0" baseline="30000" smtClean="0">
                        <a:latin typeface="Cambria Math"/>
                      </a:rPr>
                      <m:t>2</m:t>
                    </m:r>
                  </m:oMath>
                </a14:m>
                <a:endParaRPr lang="en-ZW" sz="3600" baseline="30000" dirty="0"/>
              </a:p>
            </p:txBody>
          </p:sp>
        </mc:Choice>
        <mc:Fallback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1200" y="6219371"/>
                <a:ext cx="1720343" cy="646331"/>
              </a:xfrm>
              <a:prstGeom prst="rect">
                <a:avLst/>
              </a:prstGeom>
              <a:blipFill rotWithShape="1">
                <a:blip r:embed="rId6"/>
                <a:stretch>
                  <a:fillRect l="-10638" t="-14151" b="-349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3517750" y="4566525"/>
            <a:ext cx="1899302" cy="1077218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US" sz="3200" dirty="0"/>
              <a:t>0</a:t>
            </a:r>
            <a:r>
              <a:rPr lang="en-US" sz="3200" dirty="0" smtClean="0"/>
              <a:t> = 0</a:t>
            </a:r>
          </a:p>
          <a:p>
            <a:r>
              <a:rPr lang="en-US" sz="3200" dirty="0" smtClean="0"/>
              <a:t>1 real </a:t>
            </a:r>
            <a:r>
              <a:rPr lang="en-US" sz="3200" dirty="0" err="1" smtClean="0"/>
              <a:t>soln</a:t>
            </a:r>
            <a:endParaRPr lang="en-ZW" sz="3200" dirty="0"/>
          </a:p>
        </p:txBody>
      </p:sp>
    </p:spTree>
    <p:extLst>
      <p:ext uri="{BB962C8B-B14F-4D97-AF65-F5344CB8AC3E}">
        <p14:creationId xmlns:p14="http://schemas.microsoft.com/office/powerpoint/2010/main" val="629543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  <p:bldP spid="15" grpId="0"/>
      <p:bldP spid="16" grpId="0"/>
      <p:bldP spid="19" grpId="0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8643" y="38100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x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-2x+2=y</a:t>
            </a:r>
            <a:endParaRPr lang="en-ZW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514600" y="275473"/>
                <a:ext cx="4343400" cy="12778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smtClean="0">
                          <a:latin typeface="Cambria Math"/>
                        </a:rPr>
                        <m:t>𝑥</m:t>
                      </m:r>
                      <m:r>
                        <a:rPr lang="en-US" sz="360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6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60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3600" i="1" smtClean="0">
                              <a:latin typeface="Cambria Math"/>
                            </a:rPr>
                            <m:t>𝑏</m:t>
                          </m:r>
                          <m:r>
                            <a:rPr lang="en-US" sz="3600" i="1" smtClean="0">
                              <a:latin typeface="Cambria Math"/>
                            </a:rPr>
                            <m:t>±</m:t>
                          </m:r>
                          <m:rad>
                            <m:radPr>
                              <m:degHide m:val="on"/>
                              <m:ctrlPr>
                                <a:rPr lang="en-US" sz="360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sz="360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3600" i="1" smtClean="0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en-US" sz="360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3600" i="1" smtClean="0">
                                  <a:latin typeface="Cambria Math"/>
                                </a:rPr>
                                <m:t>−4</m:t>
                              </m:r>
                              <m:r>
                                <a:rPr lang="en-US" sz="3600" i="1" smtClean="0">
                                  <a:latin typeface="Cambria Math"/>
                                </a:rPr>
                                <m:t>𝑎𝑐</m:t>
                              </m:r>
                            </m:e>
                          </m:rad>
                        </m:num>
                        <m:den>
                          <m:r>
                            <a:rPr lang="en-US" sz="360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3600" i="1" smtClean="0">
                              <a:latin typeface="Cambria Math"/>
                            </a:rPr>
                            <m:t>𝑎</m:t>
                          </m:r>
                        </m:den>
                      </m:f>
                    </m:oMath>
                  </m:oMathPara>
                </a14:m>
                <a:endParaRPr lang="en-ZW" sz="32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4600" y="275473"/>
                <a:ext cx="4343400" cy="127785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52400" y="1828800"/>
                <a:ext cx="6019800" cy="12472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latin typeface="Cambria Math"/>
                        </a:rPr>
                        <m:t>𝑥</m:t>
                      </m:r>
                      <m:r>
                        <a:rPr lang="en-US" sz="320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3200" b="0" i="1" smtClean="0">
                              <a:latin typeface="Cambria Math"/>
                            </a:rPr>
                            <m:t>(−2)</m:t>
                          </m:r>
                          <m:r>
                            <a:rPr lang="en-US" sz="3200" i="1" smtClean="0">
                              <a:latin typeface="Cambria Math"/>
                            </a:rPr>
                            <m:t>±</m:t>
                          </m:r>
                          <m:rad>
                            <m:radPr>
                              <m:degHide m:val="on"/>
                              <m:ctrlPr>
                                <a:rPr lang="en-US" sz="320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sz="320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3200" b="0" i="1" smtClean="0">
                                      <a:latin typeface="Cambria Math"/>
                                    </a:rPr>
                                    <m:t>(−2)</m:t>
                                  </m:r>
                                </m:e>
                                <m:sup>
                                  <m:r>
                                    <a:rPr lang="en-US" sz="320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3200" i="1" smtClean="0">
                                  <a:latin typeface="Cambria Math"/>
                                </a:rPr>
                                <m:t>−4</m:t>
                              </m:r>
                              <m:r>
                                <a:rPr lang="en-US" sz="3200" b="0" i="1" smtClean="0">
                                  <a:latin typeface="Cambria Math"/>
                                </a:rPr>
                                <m:t>(1)(2)</m:t>
                              </m:r>
                            </m:e>
                          </m:rad>
                        </m:num>
                        <m:den>
                          <m:r>
                            <a:rPr lang="en-US" sz="320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3200" b="0" i="1" smtClean="0">
                              <a:latin typeface="Cambria Math"/>
                            </a:rPr>
                            <m:t>(1)</m:t>
                          </m:r>
                        </m:den>
                      </m:f>
                    </m:oMath>
                  </m:oMathPara>
                </a14:m>
                <a:endParaRPr lang="en-ZW" sz="32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1828800"/>
                <a:ext cx="6019800" cy="124726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304800" y="3235722"/>
                <a:ext cx="3200400" cy="11210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200" i="1" smtClean="0">
                          <a:latin typeface="Cambria Math"/>
                        </a:rPr>
                        <m:t>𝑥</m:t>
                      </m:r>
                      <m:r>
                        <a:rPr lang="en-US" sz="320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3200" i="1" smtClean="0">
                              <a:latin typeface="Cambria Math"/>
                            </a:rPr>
                            <m:t>±</m:t>
                          </m:r>
                          <m:rad>
                            <m:radPr>
                              <m:degHide m:val="on"/>
                              <m:ctrlPr>
                                <a:rPr lang="en-US" sz="320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3200" b="0" i="1" smtClean="0">
                                  <a:latin typeface="Cambria Math"/>
                                </a:rPr>
                                <m:t>4−8</m:t>
                              </m:r>
                            </m:e>
                          </m:rad>
                        </m:num>
                        <m:den>
                          <m:r>
                            <a:rPr lang="en-US" sz="320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ZW" sz="3200" dirty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3235722"/>
                <a:ext cx="3200400" cy="112101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/>
              <p:cNvSpPr/>
              <p:nvPr/>
            </p:nvSpPr>
            <p:spPr>
              <a:xfrm>
                <a:off x="1145964" y="7024914"/>
                <a:ext cx="4718471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3600" dirty="0" smtClean="0"/>
                  <a:t>y</a:t>
                </a:r>
                <a:r>
                  <a:rPr lang="en-US" sz="3600" dirty="0"/>
                  <a:t>=(x- </a:t>
                </a:r>
                <a14:m>
                  <m:oMath xmlns:m="http://schemas.openxmlformats.org/officeDocument/2006/math">
                    <m:r>
                      <a:rPr lang="en-US" sz="3600" i="1">
                        <a:latin typeface="Cambria Math"/>
                      </a:rPr>
                      <m:t>(1</m:t>
                    </m:r>
                    <m:r>
                      <a:rPr lang="en-US" sz="3600" b="0" i="1" smtClean="0">
                        <a:latin typeface="Cambria Math"/>
                      </a:rPr>
                      <m:t>+</m:t>
                    </m:r>
                    <m:r>
                      <a:rPr lang="en-US" sz="3600" i="1">
                        <a:latin typeface="Cambria Math"/>
                      </a:rPr>
                      <m:t>𝑖</m:t>
                    </m:r>
                  </m:oMath>
                </a14:m>
                <a:r>
                  <a:rPr lang="en-US" sz="3600" dirty="0" smtClean="0"/>
                  <a:t>))(</a:t>
                </a:r>
                <a:r>
                  <a:rPr lang="en-US" sz="3600" dirty="0" smtClean="0"/>
                  <a:t>x- </a:t>
                </a:r>
                <a14:m>
                  <m:oMath xmlns:m="http://schemas.openxmlformats.org/officeDocument/2006/math">
                    <m:r>
                      <a:rPr lang="en-US" sz="3600" i="1" smtClean="0">
                        <a:latin typeface="Cambria Math"/>
                      </a:rPr>
                      <m:t>(</m:t>
                    </m:r>
                    <m:r>
                      <a:rPr lang="en-US" sz="3600" b="0" i="1" smtClean="0">
                        <a:latin typeface="Cambria Math"/>
                      </a:rPr>
                      <m:t>1−</m:t>
                    </m:r>
                    <m:r>
                      <a:rPr lang="en-US" sz="3600" b="0" i="1" smtClean="0">
                        <a:latin typeface="Cambria Math"/>
                      </a:rPr>
                      <m:t>𝑖</m:t>
                    </m:r>
                    <m:r>
                      <a:rPr lang="en-US" sz="36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3600" dirty="0" smtClean="0"/>
                  <a:t>)</a:t>
                </a:r>
                <a:endParaRPr lang="en-ZW" sz="3600" dirty="0"/>
              </a:p>
            </p:txBody>
          </p:sp>
        </mc:Choice>
        <mc:Fallback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5964" y="7024914"/>
                <a:ext cx="4718471" cy="646331"/>
              </a:xfrm>
              <a:prstGeom prst="rect">
                <a:avLst/>
              </a:prstGeom>
              <a:blipFill rotWithShape="1">
                <a:blip r:embed="rId5"/>
                <a:stretch>
                  <a:fillRect l="-4005" t="-14151" r="-2972" b="-349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3665020" y="4504244"/>
            <a:ext cx="301435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-4 &lt; 0</a:t>
            </a:r>
          </a:p>
          <a:p>
            <a:r>
              <a:rPr lang="en-US" sz="3200" dirty="0" smtClean="0"/>
              <a:t>2 imaginary </a:t>
            </a:r>
            <a:r>
              <a:rPr lang="en-US" sz="3200" dirty="0" err="1" smtClean="0"/>
              <a:t>soln</a:t>
            </a:r>
            <a:endParaRPr lang="en-ZW" sz="3200" dirty="0"/>
          </a:p>
        </p:txBody>
      </p:sp>
      <p:grpSp>
        <p:nvGrpSpPr>
          <p:cNvPr id="9" name="Group 8"/>
          <p:cNvGrpSpPr/>
          <p:nvPr/>
        </p:nvGrpSpPr>
        <p:grpSpPr>
          <a:xfrm>
            <a:off x="754363" y="5711371"/>
            <a:ext cx="4815873" cy="1017946"/>
            <a:chOff x="208643" y="4492171"/>
            <a:chExt cx="4815873" cy="1017946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208643" y="4495800"/>
                  <a:ext cx="2305957" cy="10143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3200" i="1" smtClean="0">
                            <a:latin typeface="Cambria Math"/>
                          </a:rPr>
                          <m:t>𝑥</m:t>
                        </m:r>
                        <m:r>
                          <a:rPr lang="en-US" sz="3200" i="1" smtClean="0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US" sz="320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3200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en-US" sz="3200" b="0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en-US" sz="320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en-US" sz="3200" b="0" i="1" smtClean="0">
                                <a:latin typeface="Cambria Math"/>
                              </a:rPr>
                              <m:t>𝑖</m:t>
                            </m:r>
                          </m:num>
                          <m:den>
                            <m:r>
                              <a:rPr lang="en-US" sz="320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en-ZW" sz="3200" dirty="0"/>
                </a:p>
              </p:txBody>
            </p:sp>
          </mc:Choice>
          <mc:Fallback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8643" y="4495800"/>
                  <a:ext cx="2305957" cy="1014317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2" name="Rectangle 11"/>
                <p:cNvSpPr/>
                <p:nvPr/>
              </p:nvSpPr>
              <p:spPr>
                <a:xfrm>
                  <a:off x="2895600" y="4492171"/>
                  <a:ext cx="2128916" cy="101431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3200" i="1" smtClean="0">
                            <a:latin typeface="Cambria Math"/>
                          </a:rPr>
                          <m:t>𝑥</m:t>
                        </m:r>
                        <m:r>
                          <a:rPr lang="en-US" sz="3200" i="1" smtClean="0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US" sz="320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3200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en-US" sz="3200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sz="320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en-US" sz="3200" b="0" i="1" smtClean="0">
                                <a:latin typeface="Cambria Math"/>
                              </a:rPr>
                              <m:t>𝑖</m:t>
                            </m:r>
                          </m:num>
                          <m:den>
                            <m:r>
                              <a:rPr lang="en-US" sz="320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en-ZW" sz="3200" dirty="0"/>
                </a:p>
              </p:txBody>
            </p:sp>
          </mc:Choice>
          <mc:Fallback>
            <p:sp>
              <p:nvSpPr>
                <p:cNvPr id="12" name="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95600" y="4492171"/>
                  <a:ext cx="2128916" cy="1014317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3665020" y="3357363"/>
                <a:ext cx="3200400" cy="11210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200" i="1" smtClean="0">
                          <a:latin typeface="Cambria Math"/>
                        </a:rPr>
                        <m:t>𝑥</m:t>
                      </m:r>
                      <m:r>
                        <a:rPr lang="en-US" sz="320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3200" i="1" smtClean="0">
                              <a:latin typeface="Cambria Math"/>
                            </a:rPr>
                            <m:t>±</m:t>
                          </m:r>
                          <m:rad>
                            <m:radPr>
                              <m:degHide m:val="on"/>
                              <m:ctrlPr>
                                <a:rPr lang="en-US" sz="320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3200" b="0" i="1" smtClean="0">
                                  <a:latin typeface="Cambria Math"/>
                                </a:rPr>
                                <m:t>−4</m:t>
                              </m:r>
                            </m:e>
                          </m:rad>
                        </m:num>
                        <m:den>
                          <m:r>
                            <a:rPr lang="en-US" sz="320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ZW" sz="3200" dirty="0"/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5020" y="3357363"/>
                <a:ext cx="3200400" cy="1121013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262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  <p:bldP spid="15" grpId="0"/>
      <p:bldP spid="19" grpId="0"/>
      <p:bldP spid="11" grpId="0"/>
      <p:bldP spid="1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431</Words>
  <Application>Microsoft Office PowerPoint</Application>
  <PresentationFormat>On-screen Show (4:3)</PresentationFormat>
  <Paragraphs>48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Chapter 5  Section 3 The Quadratic Formula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Acer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5: The Quadratic Formula</dc:title>
  <dc:creator>Sheila</dc:creator>
  <cp:lastModifiedBy>Raja, Sheila</cp:lastModifiedBy>
  <cp:revision>14</cp:revision>
  <dcterms:created xsi:type="dcterms:W3CDTF">2011-12-12T01:10:43Z</dcterms:created>
  <dcterms:modified xsi:type="dcterms:W3CDTF">2011-12-13T16:53:51Z</dcterms:modified>
</cp:coreProperties>
</file>